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6" r:id="rId4"/>
    <p:sldId id="264" r:id="rId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DB2A7"/>
    <a:srgbClr val="F9E259"/>
    <a:srgbClr val="ABD8AF"/>
    <a:srgbClr val="F4F2EF"/>
    <a:srgbClr val="D0E8E2"/>
    <a:srgbClr val="027C82"/>
    <a:srgbClr val="B5C807"/>
    <a:srgbClr val="7BB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04" y="-96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FBC9B-84AD-6446-9E6F-4CAC8FA53E71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3A03-713B-E84D-9DE1-8DC2ECDE5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300,000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data files totaling a file size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~65 Terabytes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 robus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to variability in land cover and illumination conditions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F3A03-713B-E84D-9DE1-8DC2ECDE51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9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F3A03-713B-E84D-9DE1-8DC2ECDE51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9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F3A03-713B-E84D-9DE1-8DC2ECDE51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9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2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3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39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7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948"/>
            <a:ext cx="4038600" cy="2547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948"/>
            <a:ext cx="4038600" cy="2547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70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2"/>
            <a:ext cx="4040188" cy="4802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2"/>
            <a:ext cx="4041775" cy="4802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978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9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7325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2"/>
            <a:ext cx="54864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70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2712-5148-2543-8DDA-0F1024B67369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9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859-6840-B94A-A8F6-B31CDC6D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9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6" Type="http://schemas.openxmlformats.org/officeDocument/2006/relationships/image" Target="../media/image4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1826799"/>
            <a:ext cx="7772400" cy="1103540"/>
          </a:xfrm>
        </p:spPr>
        <p:txBody>
          <a:bodyPr>
            <a:noAutofit/>
          </a:bodyPr>
          <a:lstStyle/>
          <a:p>
            <a:r>
              <a:rPr lang="en-US" sz="3000" b="1" dirty="0"/>
              <a:t>Reducing Uncertainties in Satellite-derived Forest Aboveground Biomass Estimates using a High Resolution Forest Cover Map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3100" y="3455282"/>
            <a:ext cx="6007100" cy="1049887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PI: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Sangram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Ganguly (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BAERI/NASA ARC)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35100" indent="-1435100" algn="l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Co-I: Cristina Milesi, Ramakrishna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Nemani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(NASA ARC)</a:t>
            </a:r>
          </a:p>
          <a:p>
            <a:pPr marL="1435100" indent="-1435100" algn="l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support: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Saikat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Basu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(LSU),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Gong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Zhang (BAERI)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35100" indent="-1435100" algn="l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Collaborator: Bruce Cook (NASA GSFC)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NAS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82" y="139472"/>
            <a:ext cx="1165680" cy="99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ex_logo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8" y="278185"/>
            <a:ext cx="2114429" cy="852115"/>
          </a:xfrm>
          <a:prstGeom prst="rect">
            <a:avLst/>
          </a:prstGeom>
        </p:spPr>
      </p:pic>
      <p:pic>
        <p:nvPicPr>
          <p:cNvPr id="7" name="Picture 6" descr="NAIP_INTRO_PHOTO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9772"/>
            <a:ext cx="1685499" cy="2163161"/>
          </a:xfrm>
          <a:prstGeom prst="rect">
            <a:avLst/>
          </a:prstGeom>
          <a:ln>
            <a:noFill/>
          </a:ln>
          <a:effectLst>
            <a:outerShdw blurRad="317500" dist="139700" dir="2700000" sx="105000" sy="105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orest.png"/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59" y="2930339"/>
            <a:ext cx="1691640" cy="2151235"/>
          </a:xfrm>
          <a:prstGeom prst="rect">
            <a:avLst/>
          </a:prstGeom>
          <a:ln>
            <a:noFill/>
          </a:ln>
          <a:effectLst>
            <a:outerShdw blurRad="317500" dist="139700" dir="2700000" sx="105000" sy="105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mosaic_colored cop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04" r="-91804"/>
          <a:stretch>
            <a:fillRect/>
          </a:stretch>
        </p:blipFill>
        <p:spPr bwMode="auto">
          <a:xfrm>
            <a:off x="1062384" y="2139202"/>
            <a:ext cx="7315207" cy="302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642910" y="1138580"/>
            <a:ext cx="8078766" cy="934352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36525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FF3300"/>
                </a:solidFill>
                <a:latin typeface="Arial"/>
                <a:cs typeface="Arial"/>
              </a:rPr>
              <a:t>Build 1-m CONUS estimates of tree cover based on NAIP 1-m color-infrared imagery from 2010 till 2012</a:t>
            </a:r>
            <a:r>
              <a:rPr lang="en-US" sz="1600" b="1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Use </a:t>
            </a:r>
            <a:r>
              <a:rPr lang="en-US" sz="1600" dirty="0">
                <a:latin typeface="Arial"/>
                <a:cs typeface="Arial"/>
              </a:rPr>
              <a:t>NEX high-performance computing and rapid access storage facility for applying a scalable semi-automated segmentation/classification algorithm to thousands of scenes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9200" y="209140"/>
            <a:ext cx="4671376" cy="57826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101600" dist="1524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36576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595959"/>
                </a:solidFill>
              </a:rPr>
              <a:t>Objective  1 </a:t>
            </a:r>
            <a:r>
              <a:rPr lang="en-US" sz="3000" dirty="0" smtClean="0">
                <a:solidFill>
                  <a:srgbClr val="595959"/>
                </a:solidFill>
              </a:rPr>
              <a:t>&amp; Approach	</a:t>
            </a:r>
            <a:br>
              <a:rPr lang="en-US" sz="3000" dirty="0" smtClean="0">
                <a:solidFill>
                  <a:srgbClr val="595959"/>
                </a:solidFill>
              </a:rPr>
            </a:br>
            <a:endParaRPr lang="en-US" sz="3000" dirty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5913" y="28053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" descr="mosaic_colored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838" y="17829213"/>
            <a:ext cx="479425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04525" y="2158845"/>
            <a:ext cx="1733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California</a:t>
            </a:r>
          </a:p>
          <a:p>
            <a:r>
              <a:rPr lang="en-GB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1</a:t>
            </a:r>
            <a:r>
              <a:rPr lang="en-GB" b="1" dirty="0">
                <a:solidFill>
                  <a:srgbClr val="006699"/>
                </a:solidFill>
                <a:latin typeface="Arial" charset="0"/>
                <a:cs typeface="Arial" charset="0"/>
              </a:rPr>
              <a:t>-m tree cover </a:t>
            </a:r>
            <a:r>
              <a:rPr lang="en-GB" b="1" dirty="0" smtClean="0">
                <a:solidFill>
                  <a:srgbClr val="006699"/>
                </a:solidFill>
                <a:latin typeface="Arial" charset="0"/>
                <a:cs typeface="Arial" charset="0"/>
              </a:rPr>
              <a:t>map</a:t>
            </a:r>
            <a:endParaRPr lang="en-GB" sz="1600" dirty="0">
              <a:solidFill>
                <a:srgbClr val="006699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19" descr="nex_logo_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2" b="24902"/>
          <a:stretch/>
        </p:blipFill>
        <p:spPr>
          <a:xfrm>
            <a:off x="3424876" y="4508348"/>
            <a:ext cx="694341" cy="6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742302" y="1233244"/>
            <a:ext cx="8078766" cy="934352"/>
          </a:xfrm>
          <a:prstGeom prst="snip2Diag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6525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FF3300"/>
                </a:solidFill>
                <a:latin typeface="Arial"/>
                <a:cs typeface="Arial"/>
              </a:rPr>
              <a:t>Create improved 30-m </a:t>
            </a:r>
            <a:r>
              <a:rPr lang="en-US" sz="1600" b="1" dirty="0" smtClean="0">
                <a:solidFill>
                  <a:srgbClr val="FF3300"/>
                </a:solidFill>
                <a:latin typeface="Arial"/>
                <a:cs typeface="Arial"/>
              </a:rPr>
              <a:t>forest </a:t>
            </a:r>
            <a:r>
              <a:rPr lang="en-US" sz="1600" b="1" dirty="0">
                <a:solidFill>
                  <a:srgbClr val="FF3300"/>
                </a:solidFill>
                <a:latin typeface="Arial"/>
                <a:cs typeface="Arial"/>
              </a:rPr>
              <a:t>aboveground biomass estimates over </a:t>
            </a:r>
            <a:r>
              <a:rPr lang="en-US" sz="1600" b="1" dirty="0" smtClean="0">
                <a:solidFill>
                  <a:srgbClr val="FF3300"/>
                </a:solidFill>
                <a:latin typeface="Arial"/>
                <a:cs typeface="Arial"/>
              </a:rPr>
              <a:t>CONUS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Apply a parametric model based on Landsat LAI, GLAS canopy height metrics and NAIP-derived percent tree cover map at 30-</a:t>
            </a:r>
            <a:r>
              <a:rPr lang="en-US" sz="1600" dirty="0" smtClean="0">
                <a:latin typeface="Arial"/>
                <a:cs typeface="Arial"/>
              </a:rPr>
              <a:t>m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9199" y="209140"/>
            <a:ext cx="4556355" cy="57826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101600" dist="1524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36576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595959"/>
                </a:solidFill>
              </a:rPr>
              <a:t>Objective 2 </a:t>
            </a:r>
            <a:r>
              <a:rPr lang="en-US" sz="3000" dirty="0" smtClean="0">
                <a:solidFill>
                  <a:srgbClr val="595959"/>
                </a:solidFill>
              </a:rPr>
              <a:t>&amp; Approach	</a:t>
            </a:r>
            <a:br>
              <a:rPr lang="en-US" sz="3000" dirty="0" smtClean="0">
                <a:solidFill>
                  <a:srgbClr val="595959"/>
                </a:solidFill>
              </a:rPr>
            </a:br>
            <a:endParaRPr lang="en-US" sz="3000" dirty="0">
              <a:solidFill>
                <a:srgbClr val="59595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3222" y="2191649"/>
            <a:ext cx="3266863" cy="3076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57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635481" y="3850629"/>
            <a:ext cx="8078766" cy="934352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36525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Accuracy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assessment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and uncertainty </a:t>
            </a:r>
            <a:r>
              <a:rPr lang="en-US" sz="1600" b="1">
                <a:solidFill>
                  <a:srgbClr val="000000"/>
                </a:solidFill>
                <a:latin typeface="Arial"/>
                <a:cs typeface="Arial"/>
              </a:rPr>
              <a:t>characterization </a:t>
            </a:r>
            <a:r>
              <a:rPr lang="en-US" sz="1600" b="1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NAIP tree cover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aboveground biomass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estimates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1600" dirty="0" smtClean="0">
                <a:latin typeface="Arial"/>
                <a:cs typeface="Arial"/>
              </a:rPr>
              <a:t>rror </a:t>
            </a:r>
            <a:r>
              <a:rPr lang="en-US" sz="1600" dirty="0">
                <a:latin typeface="Arial"/>
                <a:cs typeface="Arial"/>
              </a:rPr>
              <a:t>matrix analysis and airborne </a:t>
            </a:r>
            <a:r>
              <a:rPr lang="en-US" sz="1600" dirty="0" err="1">
                <a:latin typeface="Arial"/>
                <a:cs typeface="Arial"/>
              </a:rPr>
              <a:t>LiDAR</a:t>
            </a:r>
            <a:r>
              <a:rPr lang="en-US" sz="1600" dirty="0">
                <a:latin typeface="Arial"/>
                <a:cs typeface="Arial"/>
              </a:rPr>
              <a:t> tree cover, followed by Monte Carlo based error propagation of uncertainty </a:t>
            </a:r>
            <a:r>
              <a:rPr lang="en-US" sz="1600" dirty="0" smtClean="0">
                <a:latin typeface="Arial"/>
                <a:cs typeface="Arial"/>
              </a:rPr>
              <a:t>into </a:t>
            </a:r>
            <a:r>
              <a:rPr lang="en-US" sz="1600" dirty="0">
                <a:latin typeface="Arial"/>
                <a:cs typeface="Arial"/>
              </a:rPr>
              <a:t>AGB </a:t>
            </a:r>
            <a:r>
              <a:rPr lang="en-US" sz="1600" dirty="0" smtClean="0">
                <a:latin typeface="Arial"/>
                <a:cs typeface="Arial"/>
              </a:rPr>
              <a:t>estimates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9199" y="209140"/>
            <a:ext cx="4399787" cy="57826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101600" dist="1524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36576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595959"/>
                </a:solidFill>
              </a:rPr>
              <a:t>Objective 3 </a:t>
            </a:r>
            <a:r>
              <a:rPr lang="en-US" sz="3000" dirty="0" smtClean="0">
                <a:solidFill>
                  <a:srgbClr val="595959"/>
                </a:solidFill>
              </a:rPr>
              <a:t>&amp; Approach	</a:t>
            </a:r>
            <a:br>
              <a:rPr lang="en-US" sz="3000" dirty="0" smtClean="0">
                <a:solidFill>
                  <a:srgbClr val="595959"/>
                </a:solidFill>
              </a:rPr>
            </a:br>
            <a:endParaRPr lang="en-US" sz="3000" dirty="0">
              <a:solidFill>
                <a:srgbClr val="595959"/>
              </a:solidFill>
            </a:endParaRPr>
          </a:p>
        </p:txBody>
      </p:sp>
      <p:pic>
        <p:nvPicPr>
          <p:cNvPr id="12" name="Picture 14" descr="Fig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8"/>
          <a:stretch/>
        </p:blipFill>
        <p:spPr bwMode="auto">
          <a:xfrm>
            <a:off x="3874537" y="1502549"/>
            <a:ext cx="2677562" cy="17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Screen Shot 2014-11-05 at 6.42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7" y="1513594"/>
            <a:ext cx="3203487" cy="130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705" y="710506"/>
            <a:ext cx="1520687" cy="31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3085</TotalTime>
  <Words>225</Words>
  <Application>Microsoft Macintosh PowerPoint</Application>
  <PresentationFormat>Custom</PresentationFormat>
  <Paragraphs>21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Reducing Uncertainties in Satellite-derived Forest Aboveground Biomass Estimates using a High Resolution Forest Cover Map  </vt:lpstr>
      <vt:lpstr> </vt:lpstr>
      <vt:lpstr> </vt:lpstr>
      <vt:lpstr> 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Uncertainties in Satellite-derived Forest Aboveground Biomass Estimates using a High Resolution Forest Cover Map  </dc:title>
  <dc:creator>Cristina Milesi</dc:creator>
  <cp:lastModifiedBy>Cristina Milesi</cp:lastModifiedBy>
  <cp:revision>44</cp:revision>
  <dcterms:created xsi:type="dcterms:W3CDTF">2014-11-06T00:14:13Z</dcterms:created>
  <dcterms:modified xsi:type="dcterms:W3CDTF">2014-11-14T14:15:03Z</dcterms:modified>
</cp:coreProperties>
</file>